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8.png" ContentType="image/png"/>
  <Override PartName="/ppt/media/image12.png" ContentType="image/png"/>
  <Override PartName="/ppt/media/image7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A90CBB-17E8-4D0F-9CC0-9057B74EA3E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C2A07D-09E4-4D58-94B5-FEE981D6F7C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71A2CD-45C4-42C2-A978-8DE830E6EF26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6856774-B3BE-4E50-8D01-516D21719189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BCAD698-8944-409C-8BF0-A5AA3637E76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BE23A9A-7270-43DE-95CF-EF24CEFCCF4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1D9B35A-3934-414F-A52D-6442C534230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0EBE53C-E7C5-4B30-A9B4-22B897D4441C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943A10-7543-4564-9868-9E4A51B8B94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C0AE5F9-7577-4066-9656-D5FAA6DD4CD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581286-1325-4623-886D-5A83309F3CD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0663E8A-B4CA-461D-AEE6-A58E56D6C739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06880" cy="35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35280" cy="35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D750C395-4759-413D-B16F-256EE7346CF8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35280" cy="357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</a:t>
            </a:r>
            <a:r>
              <a:rPr b="0" lang="en-GB" sz="4400" spc="-1" strike="noStrike">
                <a:latin typeface="Arial"/>
              </a:rPr>
              <a:t>li</a:t>
            </a:r>
            <a:r>
              <a:rPr b="0" lang="en-GB" sz="4400" spc="-1" strike="noStrike">
                <a:latin typeface="Arial"/>
              </a:rPr>
              <a:t>c</a:t>
            </a:r>
            <a:r>
              <a:rPr b="0" lang="en-GB" sz="4400" spc="-1" strike="noStrike">
                <a:latin typeface="Arial"/>
              </a:rPr>
              <a:t>k 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o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e</a:t>
            </a:r>
            <a:r>
              <a:rPr b="0" lang="en-GB" sz="4400" spc="-1" strike="noStrike">
                <a:latin typeface="Arial"/>
              </a:rPr>
              <a:t>d</a:t>
            </a:r>
            <a:r>
              <a:rPr b="0" lang="en-GB" sz="4400" spc="-1" strike="noStrike">
                <a:latin typeface="Arial"/>
              </a:rPr>
              <a:t>it 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h</a:t>
            </a:r>
            <a:r>
              <a:rPr b="0" lang="en-GB" sz="4400" spc="-1" strike="noStrike">
                <a:latin typeface="Arial"/>
              </a:rPr>
              <a:t>e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ti</a:t>
            </a:r>
            <a:r>
              <a:rPr b="0" lang="en-GB" sz="4400" spc="-1" strike="noStrike">
                <a:latin typeface="Arial"/>
              </a:rPr>
              <a:t>tl</a:t>
            </a:r>
            <a:r>
              <a:rPr b="0" lang="en-GB" sz="4400" spc="-1" strike="noStrike">
                <a:latin typeface="Arial"/>
              </a:rPr>
              <a:t>e</a:t>
            </a:r>
            <a:r>
              <a:rPr b="0" lang="en-GB" sz="4400" spc="-1" strike="noStrike">
                <a:latin typeface="Arial"/>
              </a:rPr>
              <a:t> </a:t>
            </a:r>
            <a:r>
              <a:rPr b="0" lang="en-GB" sz="4400" spc="-1" strike="noStrike">
                <a:latin typeface="Arial"/>
              </a:rPr>
              <a:t>t</a:t>
            </a:r>
            <a:r>
              <a:rPr b="0" lang="en-GB" sz="4400" spc="-1" strike="noStrike">
                <a:latin typeface="Arial"/>
              </a:rPr>
              <a:t>e</a:t>
            </a:r>
            <a:r>
              <a:rPr b="0" lang="en-GB" sz="4400" spc="-1" strike="noStrike">
                <a:latin typeface="Arial"/>
              </a:rPr>
              <a:t>x</a:t>
            </a:r>
            <a:r>
              <a:rPr b="0" lang="en-GB" sz="4400" spc="-1" strike="noStrike">
                <a:latin typeface="Arial"/>
              </a:rPr>
              <a:t>t </a:t>
            </a:r>
            <a:r>
              <a:rPr b="0" lang="en-GB" sz="4400" spc="-1" strike="noStrike">
                <a:latin typeface="Arial"/>
              </a:rPr>
              <a:t>f</a:t>
            </a:r>
            <a:r>
              <a:rPr b="0" lang="en-GB" sz="4400" spc="-1" strike="noStrike">
                <a:latin typeface="Arial"/>
              </a:rPr>
              <a:t>o</a:t>
            </a:r>
            <a:r>
              <a:rPr b="0" lang="en-GB" sz="4400" spc="-1" strike="noStrike">
                <a:latin typeface="Arial"/>
              </a:rPr>
              <a:t>r</a:t>
            </a:r>
            <a:r>
              <a:rPr b="0" lang="en-GB" sz="4400" spc="-1" strike="noStrike">
                <a:latin typeface="Arial"/>
              </a:rPr>
              <a:t>m</a:t>
            </a:r>
            <a:r>
              <a:rPr b="0" lang="en-GB" sz="4400" spc="-1" strike="noStrike">
                <a:latin typeface="Arial"/>
              </a:rPr>
              <a:t>a</a:t>
            </a:r>
            <a:r>
              <a:rPr b="0" lang="en-GB" sz="4400" spc="-1" strike="noStrike">
                <a:latin typeface="Arial"/>
              </a:rPr>
              <a:t>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2772000" y="376920"/>
            <a:ext cx="6544080" cy="6143040"/>
          </a:xfrm>
          <a:prstGeom prst="rect">
            <a:avLst/>
          </a:prstGeom>
          <a:ln w="0">
            <a:noFill/>
          </a:ln>
        </p:spPr>
      </p:pic>
      <p:sp>
        <p:nvSpPr>
          <p:cNvPr id="42" name="Rectangle 6"/>
          <p:cNvSpPr/>
          <p:nvPr/>
        </p:nvSpPr>
        <p:spPr>
          <a:xfrm>
            <a:off x="360000" y="0"/>
            <a:ext cx="18579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Fig1</a:t>
            </a:r>
            <a:endParaRPr b="0" lang="en-GB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3" name=""/>
          <p:cNvGraphicFramePr/>
          <p:nvPr/>
        </p:nvGraphicFramePr>
        <p:xfrm>
          <a:off x="1902240" y="2912040"/>
          <a:ext cx="8639640" cy="1166040"/>
        </p:xfrm>
        <a:graphic>
          <a:graphicData uri="http://schemas.openxmlformats.org/drawingml/2006/table">
            <a:tbl>
              <a:tblPr/>
              <a:tblGrid>
                <a:gridCol w="998280"/>
                <a:gridCol w="986400"/>
                <a:gridCol w="839160"/>
                <a:gridCol w="1117440"/>
                <a:gridCol w="1251000"/>
                <a:gridCol w="1460160"/>
                <a:gridCol w="1987560"/>
              </a:tblGrid>
              <a:tr h="34740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GR-Align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RMSD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TM-Score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YH (10Rotation)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YH (2500Rotation)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noFill/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1" lang="en-GB" sz="15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CEP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8f2a1"/>
                    </a:solidFill>
                  </a:tcPr>
                </a:tc>
              </a:tr>
              <a:tr h="819000"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Accuracy</a:t>
                      </a:r>
                      <a:endParaRPr b="0" lang="en-GB" sz="15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Time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62.3%</a:t>
                      </a:r>
                      <a:endParaRPr b="0" lang="en-GB" sz="15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2 min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59.2%</a:t>
                      </a:r>
                      <a:endParaRPr b="0" lang="en-GB" sz="15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1 h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61.5%</a:t>
                      </a:r>
                      <a:endParaRPr b="0" lang="en-GB" sz="15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9h 20 min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70.8%</a:t>
                      </a:r>
                      <a:endParaRPr b="0" lang="en-GB" sz="15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10 min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81.5%</a:t>
                      </a:r>
                      <a:endParaRPr b="0" lang="en-GB" sz="15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0" lang="en-GB" sz="1500" spc="-1" strike="noStrike">
                          <a:latin typeface="Times New Roman"/>
                        </a:rPr>
                        <a:t>4h 10 min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noFill/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1" lang="en-GB" sz="15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97%</a:t>
                      </a:r>
                      <a:endParaRPr b="0" lang="en-GB" sz="15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b="1" lang="en-GB" sz="1500" spc="-1" strike="noStrike">
                          <a:solidFill>
                            <a:srgbClr val="000000"/>
                          </a:solidFill>
                          <a:latin typeface="Times New Roman"/>
                        </a:rPr>
                        <a:t>3 min</a:t>
                      </a:r>
                      <a:endParaRPr b="0" lang="en-GB" sz="15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8f2a1"/>
                    </a:solidFill>
                  </a:tcPr>
                </a:tc>
              </a:tr>
            </a:tbl>
          </a:graphicData>
        </a:graphic>
      </p:graphicFrame>
      <p:sp>
        <p:nvSpPr>
          <p:cNvPr id="84" name="Rectangle 35"/>
          <p:cNvSpPr/>
          <p:nvPr/>
        </p:nvSpPr>
        <p:spPr>
          <a:xfrm>
            <a:off x="360000" y="216000"/>
            <a:ext cx="18579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Table1</a:t>
            </a:r>
            <a:endParaRPr b="0" lang="en-GB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5" name=""/>
          <p:cNvGraphicFramePr/>
          <p:nvPr/>
        </p:nvGraphicFramePr>
        <p:xfrm>
          <a:off x="2006280" y="2100240"/>
          <a:ext cx="8406000" cy="2310840"/>
        </p:xfrm>
        <a:graphic>
          <a:graphicData uri="http://schemas.openxmlformats.org/drawingml/2006/table">
            <a:tbl>
              <a:tblPr/>
              <a:tblGrid>
                <a:gridCol w="1791720"/>
                <a:gridCol w="1534680"/>
                <a:gridCol w="982080"/>
                <a:gridCol w="905400"/>
                <a:gridCol w="1058400"/>
                <a:gridCol w="1076040"/>
                <a:gridCol w="1058040"/>
              </a:tblGrid>
              <a:tr h="747000">
                <a:tc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>
                      <a:noFill/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GB" sz="21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Accuracy</a:t>
                      </a:r>
                      <a:endParaRPr b="0" lang="en-GB" sz="21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GB" sz="21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F1: a.4.5</a:t>
                      </a:r>
                      <a:endParaRPr b="0" lang="en-GB" sz="21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GB" sz="21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F1: b.1.1</a:t>
                      </a:r>
                      <a:endParaRPr b="0" lang="en-GB" sz="21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GB" sz="21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F1: b.55.1</a:t>
                      </a:r>
                      <a:endParaRPr b="0" lang="en-GB" sz="21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GB" sz="21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F1: d.15.1</a:t>
                      </a:r>
                      <a:endParaRPr b="0" lang="en-GB" sz="21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buNone/>
                      </a:pPr>
                      <a:r>
                        <a:rPr b="1" lang="en-GB" sz="21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F1: d.17.4</a:t>
                      </a:r>
                      <a:endParaRPr b="0" lang="en-GB" sz="21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603720"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CEP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1NN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0.98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0.98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0.99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0.96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0.99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0.99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603720"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CEP</a:t>
                      </a:r>
                      <a:endParaRPr b="0" lang="en-GB" sz="1800" spc="-1" strike="noStrike">
                        <a:latin typeface="Arial"/>
                      </a:endParaRPr>
                    </a:p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RF_10Fold_CV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0.99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0.97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0.99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0.97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0.99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0.99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>
                      <a:noFill/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56760"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MPSS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-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0.87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0.89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0.90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0.95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anchor="t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  <a:buNone/>
                      </a:pPr>
                      <a:r>
                        <a:rPr b="0" lang="en-GB" sz="1800" spc="-1" strike="noStrike">
                          <a:latin typeface="Arial"/>
                        </a:rPr>
                        <a:t>0.99</a:t>
                      </a:r>
                      <a:endParaRPr b="0" lang="en-GB" sz="1800" spc="-1" strike="noStrike">
                        <a:latin typeface="Arial"/>
                      </a:endParaRPr>
                    </a:p>
                  </a:txBody>
                  <a:tcPr anchor="t"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86" name="Rectangle 36"/>
          <p:cNvSpPr/>
          <p:nvPr/>
        </p:nvSpPr>
        <p:spPr>
          <a:xfrm>
            <a:off x="360000" y="216000"/>
            <a:ext cx="18579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Table2</a:t>
            </a:r>
            <a:endParaRPr b="0" lang="en-GB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2520000" y="180000"/>
            <a:ext cx="7260840" cy="6208920"/>
          </a:xfrm>
          <a:prstGeom prst="rect">
            <a:avLst/>
          </a:prstGeom>
          <a:ln w="0">
            <a:noFill/>
          </a:ln>
        </p:spPr>
      </p:pic>
      <p:sp>
        <p:nvSpPr>
          <p:cNvPr id="44" name="Rectangle 7"/>
          <p:cNvSpPr/>
          <p:nvPr/>
        </p:nvSpPr>
        <p:spPr>
          <a:xfrm>
            <a:off x="360000" y="0"/>
            <a:ext cx="18579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Fig2</a:t>
            </a:r>
            <a:endParaRPr b="0" lang="en-GB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8"/>
          <p:cNvSpPr/>
          <p:nvPr/>
        </p:nvSpPr>
        <p:spPr>
          <a:xfrm>
            <a:off x="360000" y="216000"/>
            <a:ext cx="18579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Fig3</a:t>
            </a:r>
            <a:endParaRPr b="0" lang="en-GB" sz="2600" spc="-1" strike="noStrike">
              <a:latin typeface="Arial"/>
            </a:endParaRPr>
          </a:p>
        </p:txBody>
      </p:sp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2520000" y="173880"/>
            <a:ext cx="7392600" cy="6126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"/>
          <p:cNvSpPr/>
          <p:nvPr/>
        </p:nvSpPr>
        <p:spPr>
          <a:xfrm>
            <a:off x="360000" y="0"/>
            <a:ext cx="18579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Fig4</a:t>
            </a:r>
            <a:endParaRPr b="0" lang="en-GB" sz="2600" spc="-1" strike="noStrike">
              <a:latin typeface="Arial"/>
            </a:endParaRPr>
          </a:p>
        </p:txBody>
      </p:sp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2999160" y="344880"/>
            <a:ext cx="5931000" cy="1857240"/>
          </a:xfrm>
          <a:prstGeom prst="rect">
            <a:avLst/>
          </a:prstGeom>
          <a:ln w="0">
            <a:noFill/>
          </a:ln>
        </p:spPr>
      </p:pic>
      <p:pic>
        <p:nvPicPr>
          <p:cNvPr id="49" name="" descr=""/>
          <p:cNvPicPr/>
          <p:nvPr/>
        </p:nvPicPr>
        <p:blipFill>
          <a:blip r:embed="rId2"/>
          <a:stretch/>
        </p:blipFill>
        <p:spPr>
          <a:xfrm>
            <a:off x="2986920" y="2257200"/>
            <a:ext cx="6013080" cy="1882800"/>
          </a:xfrm>
          <a:prstGeom prst="rect">
            <a:avLst/>
          </a:prstGeom>
          <a:ln w="0">
            <a:noFill/>
          </a:ln>
        </p:spPr>
      </p:pic>
      <p:pic>
        <p:nvPicPr>
          <p:cNvPr id="50" name="" descr=""/>
          <p:cNvPicPr/>
          <p:nvPr/>
        </p:nvPicPr>
        <p:blipFill>
          <a:blip r:embed="rId3"/>
          <a:stretch/>
        </p:blipFill>
        <p:spPr>
          <a:xfrm>
            <a:off x="2952000" y="4327200"/>
            <a:ext cx="6228000" cy="1950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3" descr=""/>
          <p:cNvPicPr/>
          <p:nvPr/>
        </p:nvPicPr>
        <p:blipFill>
          <a:blip r:embed="rId1"/>
          <a:srcRect l="61795" t="50888" r="1620" b="41819"/>
          <a:stretch/>
        </p:blipFill>
        <p:spPr>
          <a:xfrm>
            <a:off x="6372000" y="6552000"/>
            <a:ext cx="1436400" cy="369000"/>
          </a:xfrm>
          <a:prstGeom prst="rect">
            <a:avLst/>
          </a:prstGeom>
          <a:ln w="0">
            <a:noFill/>
          </a:ln>
        </p:spPr>
      </p:pic>
      <p:pic>
        <p:nvPicPr>
          <p:cNvPr id="52" name="Picture 4" descr=""/>
          <p:cNvPicPr/>
          <p:nvPr/>
        </p:nvPicPr>
        <p:blipFill>
          <a:blip r:embed="rId2"/>
          <a:srcRect l="61795" t="43736" r="1620" b="49119"/>
          <a:stretch/>
        </p:blipFill>
        <p:spPr>
          <a:xfrm>
            <a:off x="5010120" y="6480000"/>
            <a:ext cx="1432800" cy="310320"/>
          </a:xfrm>
          <a:prstGeom prst="rect">
            <a:avLst/>
          </a:prstGeom>
          <a:ln w="0">
            <a:noFill/>
          </a:ln>
        </p:spPr>
      </p:pic>
      <p:sp>
        <p:nvSpPr>
          <p:cNvPr id="53" name="Rectangle 1"/>
          <p:cNvSpPr/>
          <p:nvPr/>
        </p:nvSpPr>
        <p:spPr>
          <a:xfrm>
            <a:off x="360000" y="0"/>
            <a:ext cx="18579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Fig5</a:t>
            </a:r>
            <a:endParaRPr b="0" lang="en-GB" sz="2600" spc="-1" strike="noStrike">
              <a:latin typeface="Arial"/>
            </a:endParaRPr>
          </a:p>
        </p:txBody>
      </p:sp>
      <p:pic>
        <p:nvPicPr>
          <p:cNvPr id="54" name="" descr=""/>
          <p:cNvPicPr/>
          <p:nvPr/>
        </p:nvPicPr>
        <p:blipFill>
          <a:blip r:embed="rId3"/>
          <a:stretch/>
        </p:blipFill>
        <p:spPr>
          <a:xfrm>
            <a:off x="2910600" y="360000"/>
            <a:ext cx="6269400" cy="6037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"/>
          <p:cNvSpPr/>
          <p:nvPr/>
        </p:nvSpPr>
        <p:spPr>
          <a:xfrm>
            <a:off x="648000" y="1996200"/>
            <a:ext cx="2878560" cy="34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A) SEP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56" name=""/>
          <p:cNvSpPr/>
          <p:nvPr/>
        </p:nvSpPr>
        <p:spPr>
          <a:xfrm>
            <a:off x="6732000" y="1996560"/>
            <a:ext cx="2878560" cy="34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B) CEP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57" name="Rectangle 13"/>
          <p:cNvSpPr/>
          <p:nvPr/>
        </p:nvSpPr>
        <p:spPr>
          <a:xfrm>
            <a:off x="360000" y="216000"/>
            <a:ext cx="18579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Fig6</a:t>
            </a:r>
            <a:endParaRPr b="0" lang="en-GB" sz="2600" spc="-1" strike="noStrike">
              <a:latin typeface="Arial"/>
            </a:endParaRPr>
          </a:p>
        </p:txBody>
      </p:sp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6801480" y="2520000"/>
            <a:ext cx="5257080" cy="2878560"/>
          </a:xfrm>
          <a:prstGeom prst="rect">
            <a:avLst/>
          </a:prstGeom>
          <a:ln w="0">
            <a:noFill/>
          </a:ln>
        </p:spPr>
      </p:pic>
      <p:pic>
        <p:nvPicPr>
          <p:cNvPr id="59" name="" descr=""/>
          <p:cNvPicPr/>
          <p:nvPr/>
        </p:nvPicPr>
        <p:blipFill>
          <a:blip r:embed="rId2"/>
          <a:stretch/>
        </p:blipFill>
        <p:spPr>
          <a:xfrm>
            <a:off x="589680" y="2627280"/>
            <a:ext cx="5240880" cy="2771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152" descr=""/>
          <p:cNvPicPr/>
          <p:nvPr/>
        </p:nvPicPr>
        <p:blipFill>
          <a:blip r:embed="rId1"/>
          <a:srcRect l="0" t="0" r="0" b="4647"/>
          <a:stretch/>
        </p:blipFill>
        <p:spPr>
          <a:xfrm>
            <a:off x="2232000" y="3924000"/>
            <a:ext cx="5609880" cy="2932560"/>
          </a:xfrm>
          <a:prstGeom prst="rect">
            <a:avLst/>
          </a:prstGeom>
          <a:ln w="0">
            <a:noFill/>
          </a:ln>
        </p:spPr>
      </p:pic>
      <p:pic>
        <p:nvPicPr>
          <p:cNvPr id="61" name="Picture 154" descr=""/>
          <p:cNvPicPr/>
          <p:nvPr/>
        </p:nvPicPr>
        <p:blipFill>
          <a:blip r:embed="rId2"/>
          <a:stretch/>
        </p:blipFill>
        <p:spPr>
          <a:xfrm>
            <a:off x="982440" y="216000"/>
            <a:ext cx="5599800" cy="3580200"/>
          </a:xfrm>
          <a:prstGeom prst="rect">
            <a:avLst/>
          </a:prstGeom>
          <a:ln w="0">
            <a:noFill/>
          </a:ln>
        </p:spPr>
      </p:pic>
      <p:sp>
        <p:nvSpPr>
          <p:cNvPr id="62" name="TextBox 1"/>
          <p:cNvSpPr/>
          <p:nvPr/>
        </p:nvSpPr>
        <p:spPr>
          <a:xfrm>
            <a:off x="3085560" y="4562640"/>
            <a:ext cx="11703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a.25.1.1</a:t>
            </a:r>
            <a:endParaRPr b="0" lang="en-GB" sz="2400" spc="-1" strike="noStrike">
              <a:latin typeface="Arial"/>
            </a:endParaRPr>
          </a:p>
        </p:txBody>
      </p:sp>
      <p:sp>
        <p:nvSpPr>
          <p:cNvPr id="63" name="TextBox 6"/>
          <p:cNvSpPr/>
          <p:nvPr/>
        </p:nvSpPr>
        <p:spPr>
          <a:xfrm>
            <a:off x="6039000" y="4562640"/>
            <a:ext cx="1170360" cy="45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a.25.1.2</a:t>
            </a:r>
            <a:endParaRPr b="0" lang="en-GB" sz="2400" spc="-1" strike="noStrike">
              <a:latin typeface="Arial"/>
            </a:endParaRPr>
          </a:p>
        </p:txBody>
      </p:sp>
      <p:sp>
        <p:nvSpPr>
          <p:cNvPr id="64" name="Straight Connector 4"/>
          <p:cNvSpPr/>
          <p:nvPr/>
        </p:nvSpPr>
        <p:spPr>
          <a:xfrm>
            <a:off x="2798280" y="4668480"/>
            <a:ext cx="1645920" cy="36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5" name="Straight Connector 10"/>
          <p:cNvSpPr/>
          <p:nvPr/>
        </p:nvSpPr>
        <p:spPr>
          <a:xfrm>
            <a:off x="5378040" y="4931640"/>
            <a:ext cx="2194560" cy="36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6" name="Right Bracket 7"/>
          <p:cNvSpPr/>
          <p:nvPr/>
        </p:nvSpPr>
        <p:spPr>
          <a:xfrm>
            <a:off x="11332800" y="1551600"/>
            <a:ext cx="40320" cy="327240"/>
          </a:xfrm>
          <a:prstGeom prst="rightBracket">
            <a:avLst>
              <a:gd name="adj" fmla="val 8333"/>
            </a:avLst>
          </a:prstGeom>
          <a:noFill/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7" name="Right Bracket 13"/>
          <p:cNvSpPr/>
          <p:nvPr/>
        </p:nvSpPr>
        <p:spPr>
          <a:xfrm>
            <a:off x="11332800" y="1939680"/>
            <a:ext cx="40320" cy="543240"/>
          </a:xfrm>
          <a:prstGeom prst="rightBracket">
            <a:avLst>
              <a:gd name="adj" fmla="val 8333"/>
            </a:avLst>
          </a:prstGeom>
          <a:noFill/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8" name="TextBox 14"/>
          <p:cNvSpPr/>
          <p:nvPr/>
        </p:nvSpPr>
        <p:spPr>
          <a:xfrm>
            <a:off x="11382840" y="1512720"/>
            <a:ext cx="84096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a.25.1.1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69" name="TextBox 15"/>
          <p:cNvSpPr/>
          <p:nvPr/>
        </p:nvSpPr>
        <p:spPr>
          <a:xfrm>
            <a:off x="11396880" y="1991880"/>
            <a:ext cx="84096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a.25.1.2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70" name="Rectangle 3"/>
          <p:cNvSpPr/>
          <p:nvPr/>
        </p:nvSpPr>
        <p:spPr>
          <a:xfrm>
            <a:off x="996840" y="692280"/>
            <a:ext cx="47844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A)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71" name="Rectangle 3"/>
          <p:cNvSpPr/>
          <p:nvPr/>
        </p:nvSpPr>
        <p:spPr>
          <a:xfrm>
            <a:off x="6535800" y="656280"/>
            <a:ext cx="47844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B)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72" name="Rectangle 3"/>
          <p:cNvSpPr/>
          <p:nvPr/>
        </p:nvSpPr>
        <p:spPr>
          <a:xfrm>
            <a:off x="2277000" y="3873600"/>
            <a:ext cx="47844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C)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73" name="Rectangle 3"/>
          <p:cNvSpPr/>
          <p:nvPr/>
        </p:nvSpPr>
        <p:spPr>
          <a:xfrm>
            <a:off x="7957440" y="3873600"/>
            <a:ext cx="478440" cy="45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D)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3"/>
          <a:srcRect l="15619" t="0" r="16217" b="0"/>
          <a:stretch/>
        </p:blipFill>
        <p:spPr>
          <a:xfrm>
            <a:off x="6840000" y="360000"/>
            <a:ext cx="4381560" cy="3454560"/>
          </a:xfrm>
          <a:prstGeom prst="rect">
            <a:avLst/>
          </a:prstGeom>
          <a:ln w="0">
            <a:noFill/>
          </a:ln>
        </p:spPr>
      </p:pic>
      <p:pic>
        <p:nvPicPr>
          <p:cNvPr id="75" name="" descr=""/>
          <p:cNvPicPr/>
          <p:nvPr/>
        </p:nvPicPr>
        <p:blipFill>
          <a:blip r:embed="rId4"/>
          <a:srcRect l="0" t="0" r="0" b="6258"/>
          <a:stretch/>
        </p:blipFill>
        <p:spPr>
          <a:xfrm>
            <a:off x="8458560" y="3960000"/>
            <a:ext cx="2700000" cy="2842560"/>
          </a:xfrm>
          <a:prstGeom prst="rect">
            <a:avLst/>
          </a:prstGeom>
          <a:ln w="0">
            <a:noFill/>
          </a:ln>
        </p:spPr>
      </p:pic>
      <p:sp>
        <p:nvSpPr>
          <p:cNvPr id="76" name="Rectangle 29"/>
          <p:cNvSpPr/>
          <p:nvPr/>
        </p:nvSpPr>
        <p:spPr>
          <a:xfrm>
            <a:off x="360000" y="216000"/>
            <a:ext cx="18579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Fig9</a:t>
            </a:r>
            <a:endParaRPr b="0" lang="en-GB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4"/>
          <p:cNvSpPr/>
          <p:nvPr/>
        </p:nvSpPr>
        <p:spPr>
          <a:xfrm>
            <a:off x="360000" y="720000"/>
            <a:ext cx="2694240" cy="60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GB" sz="32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Bacteriocin</a:t>
            </a:r>
            <a:endParaRPr b="0" lang="en-GB" sz="3200" spc="-1" strike="noStrike">
              <a:latin typeface="Arial"/>
            </a:endParaRPr>
          </a:p>
        </p:txBody>
      </p:sp>
      <p:sp>
        <p:nvSpPr>
          <p:cNvPr id="78" name="Rectangle 5"/>
          <p:cNvSpPr/>
          <p:nvPr/>
        </p:nvSpPr>
        <p:spPr>
          <a:xfrm>
            <a:off x="360000" y="216000"/>
            <a:ext cx="18579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Fig8</a:t>
            </a:r>
            <a:endParaRPr b="0" lang="en-GB" sz="2600" spc="-1" strike="noStrike">
              <a:latin typeface="Arial"/>
            </a:endParaRPr>
          </a:p>
        </p:txBody>
      </p:sp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3492000" y="232920"/>
            <a:ext cx="5172120" cy="6724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30"/>
          <p:cNvSpPr/>
          <p:nvPr/>
        </p:nvSpPr>
        <p:spPr>
          <a:xfrm>
            <a:off x="360000" y="216000"/>
            <a:ext cx="1857960" cy="450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2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Fig9</a:t>
            </a:r>
            <a:endParaRPr b="0" lang="en-GB" sz="2600" spc="-1" strike="noStrike">
              <a:latin typeface="Arial"/>
            </a:endParaRPr>
          </a:p>
        </p:txBody>
      </p:sp>
      <p:pic>
        <p:nvPicPr>
          <p:cNvPr id="81" name="" descr=""/>
          <p:cNvPicPr/>
          <p:nvPr/>
        </p:nvPicPr>
        <p:blipFill>
          <a:blip r:embed="rId1"/>
          <a:stretch/>
        </p:blipFill>
        <p:spPr>
          <a:xfrm>
            <a:off x="399600" y="2160000"/>
            <a:ext cx="5538960" cy="3312720"/>
          </a:xfrm>
          <a:prstGeom prst="rect">
            <a:avLst/>
          </a:prstGeom>
          <a:ln w="0">
            <a:noFill/>
          </a:ln>
        </p:spPr>
      </p:pic>
      <p:pic>
        <p:nvPicPr>
          <p:cNvPr id="82" name="" descr=""/>
          <p:cNvPicPr/>
          <p:nvPr/>
        </p:nvPicPr>
        <p:blipFill>
          <a:blip r:embed="rId2"/>
          <a:stretch/>
        </p:blipFill>
        <p:spPr>
          <a:xfrm>
            <a:off x="6372000" y="2145600"/>
            <a:ext cx="5578560" cy="3336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11304</TotalTime>
  <Application>LibreOffice/7.3.7.2$Linux_X86_64 LibreOffice_project/30$Build-2</Application>
  <AppVersion>15.0000</AppVersion>
  <Words>67</Words>
  <Paragraphs>39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2022-12-23T10:12:14Z</dcterms:created>
  <dc:creator>Choopanian</dc:creator>
  <dc:description/>
  <dc:language>en-GB</dc:language>
  <cp:lastModifiedBy/>
  <dcterms:modified xsi:type="dcterms:W3CDTF">2023-12-05T18:27:08Z</dcterms:modified>
  <cp:revision>221</cp:revision>
  <dc:subject/>
  <dc:title>Pilot SLAM-Seq data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6</vt:i4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7</vt:i4>
  </property>
</Properties>
</file>